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5" r:id="rId8"/>
    <p:sldId id="263" r:id="rId9"/>
    <p:sldId id="266" r:id="rId10"/>
    <p:sldId id="267" r:id="rId11"/>
    <p:sldId id="264" r:id="rId12"/>
    <p:sldId id="268" r:id="rId13"/>
    <p:sldId id="269" r:id="rId14"/>
    <p:sldId id="270" r:id="rId15"/>
    <p:sldId id="271" r:id="rId16"/>
    <p:sldId id="277" r:id="rId17"/>
    <p:sldId id="273" r:id="rId18"/>
    <p:sldId id="272" r:id="rId19"/>
    <p:sldId id="280" r:id="rId20"/>
    <p:sldId id="281" r:id="rId21"/>
    <p:sldId id="282" r:id="rId22"/>
    <p:sldId id="276" r:id="rId23"/>
    <p:sldId id="278" r:id="rId24"/>
    <p:sldId id="279" r:id="rId25"/>
    <p:sldId id="275" r:id="rId26"/>
    <p:sldId id="261" r:id="rId2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4" autoAdjust="0"/>
    <p:restoredTop sz="94660"/>
  </p:normalViewPr>
  <p:slideViewPr>
    <p:cSldViewPr>
      <p:cViewPr>
        <p:scale>
          <a:sx n="73" d="100"/>
          <a:sy n="73" d="100"/>
        </p:scale>
        <p:origin x="-1002" y="-8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FA43-1102-4079-A16C-8D6388846AC3}" type="datetimeFigureOut">
              <a:rPr lang="pt-PT" smtClean="0"/>
              <a:t>18-12-2014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5300-5671-4795-8E20-12AC4A114211}" type="slidenum">
              <a:rPr lang="pt-PT" smtClean="0"/>
              <a:t>‹nº›</a:t>
            </a:fld>
            <a:endParaRPr lang="pt-P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FA43-1102-4079-A16C-8D6388846AC3}" type="datetimeFigureOut">
              <a:rPr lang="pt-PT" smtClean="0"/>
              <a:t>18-12-2014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5300-5671-4795-8E20-12AC4A11421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FA43-1102-4079-A16C-8D6388846AC3}" type="datetimeFigureOut">
              <a:rPr lang="pt-PT" smtClean="0"/>
              <a:t>18-12-2014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5300-5671-4795-8E20-12AC4A11421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FA43-1102-4079-A16C-8D6388846AC3}" type="datetimeFigureOut">
              <a:rPr lang="pt-PT" smtClean="0"/>
              <a:t>18-12-2014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5300-5671-4795-8E20-12AC4A11421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FA43-1102-4079-A16C-8D6388846AC3}" type="datetimeFigureOut">
              <a:rPr lang="pt-PT" smtClean="0"/>
              <a:t>18-12-2014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5300-5671-4795-8E20-12AC4A114211}" type="slidenum">
              <a:rPr lang="pt-PT" smtClean="0"/>
              <a:t>‹nº›</a:t>
            </a:fld>
            <a:endParaRPr lang="pt-P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FA43-1102-4079-A16C-8D6388846AC3}" type="datetimeFigureOut">
              <a:rPr lang="pt-PT" smtClean="0"/>
              <a:t>18-12-2014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5300-5671-4795-8E20-12AC4A11421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FA43-1102-4079-A16C-8D6388846AC3}" type="datetimeFigureOut">
              <a:rPr lang="pt-PT" smtClean="0"/>
              <a:t>18-12-2014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5300-5671-4795-8E20-12AC4A114211}" type="slidenum">
              <a:rPr lang="pt-PT" smtClean="0"/>
              <a:t>‹nº›</a:t>
            </a:fld>
            <a:endParaRPr lang="pt-P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FA43-1102-4079-A16C-8D6388846AC3}" type="datetimeFigureOut">
              <a:rPr lang="pt-PT" smtClean="0"/>
              <a:t>18-12-2014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5300-5671-4795-8E20-12AC4A11421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FA43-1102-4079-A16C-8D6388846AC3}" type="datetimeFigureOut">
              <a:rPr lang="pt-PT" smtClean="0"/>
              <a:t>18-12-2014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5300-5671-4795-8E20-12AC4A11421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FA43-1102-4079-A16C-8D6388846AC3}" type="datetimeFigureOut">
              <a:rPr lang="pt-PT" smtClean="0"/>
              <a:t>18-12-2014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5300-5671-4795-8E20-12AC4A114211}" type="slidenum">
              <a:rPr lang="pt-PT" smtClean="0"/>
              <a:t>‹nº›</a:t>
            </a:fld>
            <a:endParaRPr lang="pt-P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FA43-1102-4079-A16C-8D6388846AC3}" type="datetimeFigureOut">
              <a:rPr lang="pt-PT" smtClean="0"/>
              <a:t>18-12-2014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5300-5671-4795-8E20-12AC4A11421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78FFA43-1102-4079-A16C-8D6388846AC3}" type="datetimeFigureOut">
              <a:rPr lang="pt-PT" smtClean="0"/>
              <a:t>18-12-2014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DB5300-5671-4795-8E20-12AC4A114211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q5XxkrBUXg" TargetMode="External"/><Relationship Id="rId2" Type="http://schemas.openxmlformats.org/officeDocument/2006/relationships/hyperlink" Target="http://www.youtube.com/watch?v=0_QH9c4BG5Q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lUiCWgvHZAo" TargetMode="External"/><Relationship Id="rId4" Type="http://schemas.openxmlformats.org/officeDocument/2006/relationships/hyperlink" Target="http://www.youtube.com/watch?v=IyJRn1Zklhc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mThVoJeccU" TargetMode="External"/><Relationship Id="rId2" Type="http://schemas.openxmlformats.org/officeDocument/2006/relationships/hyperlink" Target="https://www.youtube.com/watch?v=XK6LDeG067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g6kJmGDgYeY" TargetMode="External"/><Relationship Id="rId4" Type="http://schemas.openxmlformats.org/officeDocument/2006/relationships/hyperlink" Target="https://www.youtube.com/watch?v=Cnujpk0q5uw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tapositiva.com/pt/trbestbs/educfisica/10_voleibol_d.htm" TargetMode="External"/><Relationship Id="rId2" Type="http://schemas.openxmlformats.org/officeDocument/2006/relationships/hyperlink" Target="http://pt.slideshare.net/INESRE/voleibol-documento-de-apoi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sz="3600" dirty="0" smtClean="0"/>
              <a:t>Gestos técnicos do voleibol</a:t>
            </a:r>
            <a:endParaRPr lang="pt-PT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96136" y="3501008"/>
            <a:ext cx="2806080" cy="1752600"/>
          </a:xfrm>
        </p:spPr>
        <p:txBody>
          <a:bodyPr>
            <a:normAutofit/>
          </a:bodyPr>
          <a:lstStyle/>
          <a:p>
            <a:r>
              <a:rPr lang="pt-PT" sz="1800" dirty="0" smtClean="0">
                <a:solidFill>
                  <a:schemeClr val="tx1"/>
                </a:solidFill>
              </a:rPr>
              <a:t>Trabalho elaborado por:</a:t>
            </a:r>
          </a:p>
          <a:p>
            <a:r>
              <a:rPr lang="pt-PT" sz="1800" dirty="0" smtClean="0">
                <a:solidFill>
                  <a:schemeClr val="tx1"/>
                </a:solidFill>
              </a:rPr>
              <a:t>-Diana Oliveira nº2 11ºD</a:t>
            </a:r>
          </a:p>
          <a:p>
            <a:r>
              <a:rPr lang="pt-PT" sz="1800" dirty="0" smtClean="0">
                <a:solidFill>
                  <a:schemeClr val="tx1"/>
                </a:solidFill>
              </a:rPr>
              <a:t>-Marina Gomes nº9 11ºD</a:t>
            </a:r>
          </a:p>
          <a:p>
            <a:r>
              <a:rPr lang="pt-PT" sz="1800" dirty="0" smtClean="0">
                <a:solidFill>
                  <a:schemeClr val="tx1"/>
                </a:solidFill>
              </a:rPr>
              <a:t> 2014/2015</a:t>
            </a:r>
            <a:endParaRPr lang="pt-PT" sz="1800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esfv-m.ccems.pt/file.php/1/Logotipo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1" y="9499"/>
            <a:ext cx="2472209" cy="67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652120" y="39779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PAFD- Prática de </a:t>
            </a:r>
            <a:r>
              <a:rPr lang="pt-PT" sz="1200" dirty="0" err="1"/>
              <a:t>A</a:t>
            </a:r>
            <a:r>
              <a:rPr lang="pt-PT" sz="1200" dirty="0" err="1" smtClean="0"/>
              <a:t>tividades</a:t>
            </a:r>
            <a:r>
              <a:rPr lang="pt-PT" sz="1200" dirty="0" smtClean="0"/>
              <a:t> Física e Desportivas</a:t>
            </a:r>
          </a:p>
          <a:p>
            <a:r>
              <a:rPr lang="pt-PT" sz="1200" dirty="0" smtClean="0"/>
              <a:t>Profª: Mª Alexandra Lopes </a:t>
            </a:r>
            <a:endParaRPr lang="pt-PT" sz="1200" dirty="0"/>
          </a:p>
        </p:txBody>
      </p:sp>
      <p:sp>
        <p:nvSpPr>
          <p:cNvPr id="5" name="AutoShape 6" descr="data:image/jpeg;base64,/9j/4AAQSkZJRgABAQAAAQABAAD/2wCEAAkGBxQQDxQUEBQUFBQUFhQUFBQUFBQVFBQUFBUWFhQUFBQYHCggGBomHBUUITEhJSkrLi4uFx8zODMsNygtLisBCgoKDg0OFxAQGy8kHSUvLCwsLCwsLCwtLCwsLi8sLCwsLCwsLCwsLC0sLCwsLCwsLCwsLCwsLCwsLCwsLCwsLf/AABEIALgBEQMBIgACEQEDEQH/xAAcAAABBQEBAQAAAAAAAAAAAAACAAEDBgcFBAj/xABMEAABAwEFBAUIBgYJAwUBAAABAAIRAwQSIUFRBQYxYRMiUnGBBzJCkZKhwdEUFlNik7EVIyRDgvAzRFRyssLS4eJjlKI1ZHODoxf/xAAaAQACAwEBAAAAAAAAAAAAAAAAAQIDBAUG/8QALxEAAgIBAgUBBwQDAQAAAAAAAAECEQMEEhMhMUFRgQUjYXGRwfAiUqGxFDNiMv/aAAwDAQACEQMRAD8A8MJwE4CeEwGhPCeE8IsBoXltu0qVGBVe1pPAcSfAYr2ALJ9p13PtFRz/ADr7vCCQB4AQiwNRsdrZVbNNwcOR4d4yXohZxuhaHNtlMN4PlrhkRdJ9xErSUWA0J4TwnhIAYTwnhPCBgwnhFCUIsKBhPCKEoRYUDCUIoShKx0DCUI4ShFhQEJoUkJQix0RwmhSQlCLFRHCaFJCaEWFEZCaFJCaEWFEcJiFJCaEWFEZCYhGQmhAgCEMKQhCQgAISRQkgKDATgJAIgECGhPCeE4CBjQqFvxYqTK7TTnpauLmCLvGA7UOJ9cFX+FSKIFXbTukE3SboPAFjAW/lKAPfufsF1Bzn1mw+LreBgHjdcHEZY4eKtMJ4TgIGMAnATwnRYUNCeE8J4SHQMJ4RQnhFjoGEoRQnhKwoCE8IoTwix0BCUI4ShKx0BCUI4ShFhRHCUKSE0IsKI4TEKQhNCLCiOE0KSE0IsVEZCGFKQhIRYURkJoUhCEhFioAhCQpCEJCdhQEJIoSRYqHATwnhV3fLbBoU7jPOfxOYby1TEd/pmh10uF4iQ2RJHIKWFjL7W8uDi5xI4EkkjuOS0Hd7e1locKdRtx5waZlrjoNCgEWYBZvsKuam1Q7N1SqT3Q/4K+bZtvQWepUwlo6oObjg0eshULcyBbDUquADKdR5cTAyBJ9oosfc0tcc7wU31xQoEVKmMmSKbQOMu9I8h6wuJbNq1tovdRsXUpgfrKjpbIyGGIB04nkJVi2FsVtkZdY69MSS1s3ox6wE3eRmEho6cJwEoRQlY6GhPCIBPCVjoGE8IoTwlY6BhPCKE8IsdAwlCOEoSsdAQlCkhKErCiOE8I4ShFhRHCaFLCYhFjojhNCkhNCLCiMhNCkhMQixUREJiFJCaEWFERCGFKQhITsVEZCGFKQhIRYqI4SRQknYqOf+mrP9vS9tvzVR38t7avRik9r2w69dcDBERMd5XX+qdngmavExidYHoo3bo2eQJqwQZxOUfd5p2KkZuipkgyMCMQRxB1BXS3i2ULNXLGklsBwLhBiSI9YK8DArLK6OxtXeCraadNj4AYOtHpu4XneGXM+HNpUi9waC0XjEuIa0c3OPAKNdrdbZ1O01jTqlw6pc26RxBEjEHX3KD5E1zLrsatZLLRFNlejhi53SMl7s3HFe79N2b+0UfxWfNcQbmUMevWw7tAewkzcqzCJdWMnuyJyao2WUdz9OWb+0UfxWfNM7eCyj+sUvB4P5LkDcmyk4GsOGZ56tSbuXZS0f0smMzmcfR0StBTOw3eCyn+sUvbARfp+y/wBope2FyhuXZZiKvAek7Mn7vJIbm2aP3vGPOPajspNodM6n1hsv29P2k31lsn27Pf8AJeBu5tlDh1apEHAvdy0E5lEd0LJDjcqYTAvVcglaHR7vrNZPt2f+XyS+s9k+3b6nfJeJ+5tkkdSpxx69THA6+CJu5tkk/q3+3U0nIpWh0z0HeyyD996mVD/lQO3ysY/en8Or/pTM3TsgDf1JPDEvfpOblOd17ISR9GbEDhgc87yLQ6Z5zvtYvtHfhVP9KA78WPtv/Df8lK3dGyXQegJMji9xz/vr0jdmy3h+zM4HTl95G6IqZ4Hb9WTtVPw3Ifr3ZchVP8A/1Lo/Vyy3Xfs1P0vRbl4o/q5ZQRFmpeIByKW6I6Zx3b+2fsVj/Cz/AFKJ3lBoZUqvj0Y/zKws2DZ5P7NQwgeY3v7PNEzZdIMbFGiPN9Buon0UbkFMq/1/Y4wyg9x0vCfUAV5x5QtaA/F/Pqq8soXXdVrGwPREcTy7kD6EtcS1hPW9HHiUbl4DaykHyg6UB+L/AMUJ3+flZ2+24/5VfHUyCIujjwHLvQPwvFxAA4k4ACMTMo3LwG0oNXf2qB/Q0xpJfj3Lznf+ueFOkPbPxVf29tF1prue8yJLWgea1gwaG8s/Fc5aFBVzM8pu+RePrJtB3m2f1UKp+KX6W2o7hSIn/ox/iVm3WLjYqRc4yWgycTiBGJXQPmt63Z7PyVLlT6FqjaspBr7VJxa7wZRQxtQ9v10QryYvedlq3XuQNjHrZ6jQaI3j2lH6Pafad7dJJWq8O0fWknuI0ekNN0YjEg8DmZ1Ugab3EYAZHMnnyQXALou+4dkomtEnq6DgNJ+KLFRRd/rORVpPPBzXDhGLXk/k8KqkrUd4Nmsr2W64BrgAWuMANcBmdDwPesvIhTi+RCSpgwuxulWLLbRIzdd9oFvxC5K9Ozql2vSPZqMPqcCm+gLqbBBh2IzyOka8lIWmRw9R0PNR3RdOB4nI9ohGQLwwPA5HkqbL6CaDLsR6joOaTWmGYjL0T2TzQEC67qnPLQf7KRzBI6uuQ0I+KVhQTWm8cRwHonnz5pmtN1uI9E+adQdU7WjrdTPRugTNYIb1NMm5NPPklY6JA03uI4D0TmTz5JrpuHEcXeic3HmnawXj1Mhk3nzTBgujqZjJubgo2OiQtN4Yjgcjy5pAGHYjPLQDmlcF7zMtG6jnyTFguu6naybzGqVjoIt83rflodU7Ik9fTNvy5oi3EdXXs/zmiZMuwz1GgSsdELYut6/Zzby5IwRe8/LVup5ckYmG4aZ8u5GJvHAcBnzPJKx0eckXT183Zt1PJESLw62RzHJSY3eA46nN3cjN68MBwdmdW8ktw6IBHWxPHU9kaIbohvnZdvRTwYdwzzOg5JFp6vDjz7JRYUQ3RePncB29Soy0XTg70snaleoNN48OAyOruajLTdOI4nI696NwURPaJGBzycuftyBZrQbpP6t2F0n0dF1nNdeGIzyPLmuHvNvC2wtl4vveeowCJgCSTOAxHrUk7dIT5c2Y0vXseyCvaKdNxgPcATyzA5nh4odqW3p6rqlxlO96LBDZ17zmvI0wZGBGYyW/sYHVm50KQaLrWQBAA6uADRGaUdUdXs6cllezN8LVQwv9I3s1ACfB3FXndreNltFzFlVt0lhLTIBAlpjHuWWcHHmzVCalyO46bwwHA58xyQtmTgOOp0HJeg2Y3hLowPFwGiFtnEmXt49vkNFTxI+S3YzjydB6z8klP9Hb2x7Tkk+Kg4bJoN4Y5HLuTEGHY65aAD4JAC95uX3cz38koF09XiTk3N3erLKqPBvHso2mh0YIDh1mZC80GAeRmFl1uoOpPLXtLXDAg8Qf5zWxkC8Opkcm8uaoPlEc3pqYEBwa+8BEjEXZjuKsxvnRCa5FSlTWV3Xb/eb+YUEoqdSCDoQY7sVc0VI24A3RiMSDw1cDqpA03uIwGmp7+Shoua5rC1sh0EEBuIukg8VK1ovHqZDJvPnzWOzVQoN048S4cNXEaqSOsMcjkNWqNoF0dTjdPBuZB1UgHW83L7uZ7+SVjoY8HdbXTIR8FIRi3rZ8tCg9E9Xje7OZI1Uh84dXI9nlz5qO4lQ7eJ62mmg+aYDqt63Z00n4J8ndXXTIBGR5ou58tCk5DoYecetkOzqeSbC75+f3c3dylZN44aafzmmbN1uHZz5gqO4dCJF4dfI5t1HJNIh3W1zGQUom9wHDXU93JLG6cB6XpHUjRR3EtoJjq9bPUaFEyLxxOWf86qQzIwGfpHl93mnZMuwHHtHsjkluHtIBFwYn0c3ahHAvelwPb1HyUjWm60QMszkJ05Iw03jw4DXUpbg2nmLRdd53pdtSmiJHfmXdkpy03Dw9LI5k80TmmRiMzwPz5pbh0D9HbePWHAZPOvJAaNO5x9THZnmpGtMnEcR6J0HPmo7hujEej6J1HNK/iFCLaYcOo52B4gAZLG/KJauk2jVEXQwNY1oyAaCfeStlLTe4jgcuY5rD99TO0bR/8n5AStWl5z9CjUcoHESASTsXQMA91SWK1vo1G1KZLXsIII1HwQlyFzDEwYmJjCeMTqgDaNjbT+lUWVWx1mmRJwcCA4cNV7GzJwHHU6Dks08nm1OitPROJu1RAxMB4xGA1Aj1LSgRiZPE5uyH+y5+WOyVG7HLdGznY8vWfkkpOhH3v/NJQssJGuEnr6D0e/TmmaRdb1+N3s9+nJU7651sf1Dceb9ANOSR31q4fqG4c36Eac1dtkVWi6g9bzsh2cyeXJZJvNXv22uZn9Y5oPJvV+Cs/wBd6okmg32n8B4KkWmsXvc88XOLj3uMn81bhi022VZmuSASTJLQZzSPJ1tC/QNJzsaTiQDHmOGESNS5W1rwLxv5/dyaOSybdbbL7I95p0xULmgEG9gAZnBWL66WiCPo4xnKpn4LHlg9zo2Y5LarLzgLov8A+HJp5I2OEnr6DizmdOaox31tJI/Zh6qqf65WrH9m4/dq6Qqtki3ci7tcLrevxu5s1nRSBwveflqzM93JUb65WvD9mGH3K2iQ3yts4WbT93WynnzS4ch7kXm8Lp6/EnNubo0UpcLw6+ubeXLmqCN7rdEfRtP3NfIzqj+tu0JkWbl/QV/mo8OQ9yL4HCHG9725NHLkjgC6L2eoyBWfnenaRBH0Y4z/AFavn4o/rPtQkfsx/wC1rfNLhS+A96NAYBeOJyHE8z8UmgXRicbp4uzIKoA3i2rjFmdj/wC1qpxtza5Aizuwj+qv+Kjwn5X1JbvgzQoF70sB9/M/7JQLrvO9Lt8x8FQRtbbMyKDsv6uBwnXvSG0NtER0TvwaY55qPCflfUe74M0JzRI87Pt6EfFO1ok4OyHpaT8Vn/0vbZP9G78OgPzSv7bM9V2PKzBLh/8AS+o7+DL8Gi6MDjdydrKctF7geGhzP+yoPR7bMefhzsg5ITZtuE8X+3ZR8UcP/pfUfoX0tEON3XLTD4JnsGAu56DIFUH9G7bIi+8f/bQ+BSOxtsnjWd/3DfgjYv3IVvwy7Wyq2myo9wADGEkkNgQCde5fP1d5c5zjiXEknmTJVt3qoW6zUw211nObVMXemLwbsE3m8NFUiDE5cJynRbtLDam7uzHqZXSojSSSWwyCWhblbFZaNnubVaHNfUe4GYcwgNaC0xgcFnqte7e6D7ZQFUVWsF5zYLSTh4qnPW3m6LcH/rpZyNrWF9htZaD1qbg5jtRxaVqOy9qCvZWVC5gL29YTwcTDh65VC3m3RfY6QqXw9t66660tuzwPE6Jbr7rfTKLqnSBl15ZFy9MNaZmR2lTNwnjUm+nctipQyNJdexpX0lvbp+0PmnVN/wD54Pt//wAv+SdUe7/d/Bf+vx/JcAUQKilECoWSoesxrmOa+C1wIcDwLSIdPhKxO2UejqOYDIa4gGCLwBwdjqIK2yVk++LSLfXz6wPrY0wtOllzaM+pjyTPHszZjq7axZ+6pmoecEYd8Xj/AArwq9+TOjLbSTwd0bO/B8/mFWd4tk/RLS6mCS2A5hPEtPCeYII8FojkubiUSx1BSO15MnRbH86Lvc+mtPBWY+TSg42p7wOq2mWk6F7gWjn5pWlgrFqn7w16dfoJQ5EHKIFECsrkadpKChbaW37l9t7jdvC97MymBWLby9W32gtLgRWeQ6TeBvTIPfw8Fbhx8VtWVZZ8NJ0bgCjBXN2JaXVbNRe8EOdTYXSIN4gSY710As8nTovSvmShEEARtVbkPaGEYCEBSNCi5kto4CMBO1qka1VvIS2ghqMNRtajDVB5B7SK4hLV6bqYtS4gUjylqjc1epzVxN6NuU7DQNR5F4yKbM3uyHdqVOMnJ0uoONGXeU7aH0i3CiwT0Q6MAYl1R5Ege4KDfDZH0GxWWiY6R7qlWqfv3Wi6OQGHguDZtpVKdoFoaQagcXy4BwLjMkg95Xe36279Mp2Qloa/o3PeAcBfdAA5G7e8V3IwlB44Lp3+dHMlKMuJLv2+RTkyO6hurcYhlrvk7/8ATqf96p/jKyOFqvk0qTYYmbtR4jSYMe+fFY9d/q9TTpP9nodHfFgdYK97hckd4Ij3qveTCt+prM0e13tNA/yrrb/UnPsd1hxdUptI1vOgD1kKn+TysWW0sycxwcObSCD+frWbEt2Cf50NWV1lh+dTTkkKdZNxp2njBTgqG8iDlbZDaSgrJN5LQKtrrPaZBeQDqGgNkcsFe98NpGjZTdMOqHowcwCCXEc4B9apm6WzBaLSA/zGC+4dqCAG90keAK2ab9MXkZk1H6pLGi97m2DoLGyfOqfrHd7gIHgAPeq/5SrP16NSOLXMJ5g3h+ZV3DlSPKRW61BuUPd4kgD8iqcE3LNfzLc8FHE0F5MnG/XGV2mfGXBX8FZ75NKgFSu3MtYfAFw/zBX8OUNU/ev87EtKvdImBRAqEOQ1nC668YbBkgwQIxMjgs1mmjkbV3xs9BgLD0riJa1sgRLmy5xGGLTz5LMds291prvquABeRg2YENDRx5AKMsNR9RzJdF+oTGN0GS92nEetQZ4Ls4cEcfTqcjLmlPr0ND3b35e6o2namtIcQ0VGC6QSQBebwjmFoIKwGzVgHAnCCD6it6Y6cdVz9fjjjcXFVZt0c5TTUux6GlSNUDVK1cxyNyiTNUrVEwKdgVUpklEkaFK0IGhTMCqcwfIJrVI1iKmxeulQlLcUTnR5m00DmLrMsuChq2ZLeUxzKzlOasb3ssda3W20PcQ2lZ3MpyZ6tIvNMvA0DmvLjyV/3z2tXsNZtS4X2csLTBi7UN73+Zx0OqrXlUquFCzRh0omoWxLy0AtBjiJe495W7R7o5Itd+Sfjz/H9miSThzM12nRptudC8uJY3pJGDasQ4Ndwc2cQQvPb6rXvJY242GtDRkGgDHmYnxScCDBEHQ8RyKhhejgjj5HzfIAoZRFCVcUCWoeTWhdsbnfaVHEdzQG/mCs3sFn6WqymPTe1s8YvECVt1jsTaFJtOmIawADwzPM8VzvaOVRgod2btBjubl4CeAYkAwZE5HUc1wNhbvNstSrUJDn1HGDEXWEzd7549wXfcFG4LlRytJpdzpuCbTfYaUk0JJbh7TngpwqjZt5ahcAWjHESDmIDcOef8mz07SDmPRmMfO4RqOa2ThKPUohKMuhV/KI/CiObz6g0fFTeT6xFtN9U+mQ1v8AdZMn1n3LxeUKoCaMY9V59ZbH5FW2xUuhYxggMYwAkzMj3alXznt08Y+b/sohDdnlLxX9HuCp3lFsstpVdCaZHf1gfcfWre1y4O+4DrE7k5hHtQY8CVRp51liX6iF4pHJ8m1Pr1naNY31kn4K+Sqb5OcKVU6vA9TZj3q330tXL3shaWPuokoy9/wUe0LN0tGpTBgvY5oJyLmkT70THjjqpGuWXdTs07bKzu9umaNlrsqlpq12uYS3ENbdIaAe8yfDRZu9haSHYEEgjQgwQtf3g2uLJZ3VMC7gxp9Jxy/MrH72vr1XW0M5z3zl3OXrYRhtjHsTWGi19am15hr3sa4jiGucAY8CVvbGwsBo1g1zXdlzXeyQVvVCsHNDhwcA4dxEhZ/atrZ6/Yt9nLlL0PU0KZgXna5TMK4cpHVUT0MCmaFAxymaVS5A0ehgXoptXmYV6aRSszzPbRYulZ6a5tArpUHpqS3K+hzs1nuZSEKCvTUra+Chq1F2dZk0rwLZ1Mcd1nF2tYW1ab6dQS17S0jkVi7dh2p20bPZK951Ozuljo6vQNdfkO0MBuPCYyW32hy5ltrtpsc95utaC5xPAAYkrl4NRLGnXf8ALOrhb20Yd5SbD0W1HmIFVoqDQksIcR4gqnPCs+9+8LrbajUIIpsvNpN4dUzBInzjhPgqw5en0ikscVLrSM2p2tuvzodPdnYLrdWLGm61ov1HaNmIH3jl3Fcd7YJ71f8AyS2hra1ZhPWexpAyNwmcNesPeq7vpsgWS2PY2bjuuydHZeBkIhqW9TLE/Ca+/wCfAhLTrgLIvPM9Hk8sHS25rjwpA1D3+a0e8nwWsvWaeS+0BtpqsPF9MEfwOx/xe5aO9y5ftKb49PwjfoILhWvILlE5O5yhc9YlI2bQ5SUN9Op7hbTNTU6MUy30nABsRg6MDjx7lZaDzqTH+2Gh4ZqhstbpbeM3IgHkQY9y6rN4yONMn+P/AI4rt5NPJ1RysWogrs5+8dtdWtDr4LbnUaDxAaTieZMnxV+fX4Z8O7M8R4YLNdoWjparnkReMxMxhHHwXVs28tVgF5rH4ASQQcOGIw9yszYJSjFRXQrwaiMZzcn1Lqy1uaYc0GS44PxjEgw7wzXB3p2tes126Wmobt0xeAaQSTBIx+K5r95C4guZgMbodLScZnqznrkpW7bo1WRXYTjgAJkZSZCohp5QkpOJonnhOLipHp3Frwyq0ecHMeBjBkXTP5eKuXSR/M96zTZG0m2e0ucAejdIAzAmW98EBWFu91K8Ja8CMTAIB4xr4wo6rTzlkcorqPS58ccajJ80W9tVG16o9m32gm/SwkwWuxicAQePrXttW+FIUpp3nPOFxwLSJBkl0EYclmlpMqdbTStVhavcVvezav0m0uI8xnUZ3A4u8TPhC8+y9h1rSx76TQRT4yYLjxus1dGMLx2Wm11Roe660kXnmTAzMDNaNs/blio02sp1Wta3gId4k4Ykro5pywQUccbfyObhhHPNyySpfMzSFs+61ovWKzn/AKbRh90Xfgs23xqUH1xUs7muvgmpdmLwPGCOJH5K1bm7Zo07HSp1KzGvBeLpMES9xA94WfXp5cEZJO76fUv0dY80otqq6l4ZUU7Hqvjb9mBg2ikCMCC9uBCnpbesx/rFH8RnzXAnin+1/Q66lHyiwsepmPXDpbZoH9/S/EZ816qe1KJ/e0/xGfNZJxmuzJOn3O1TcvVSeqrV3ostOoKb69MOPOQP7zhgPErs2a3U3AFr2OB4EOaZ7oKVTjTkmvQzzin0O7SevZSqrg07W3tN9oL0NtrO232h80NbjHkw2d4VgoqtZcn9IM+0Z7TfmgftCn9oz22/NR2y7spWn5ntrVAsv8rm3LrWWZrovfrKnNoPUB8QT4BXqptGn9oz22/NZJ5WWg2qnWY5jmuYGmCHQ5hJhw0gj1Lo+zYqWoipfjL3Fwg2VuwbGr2moxlOm+Xi81zmlrLmE1LxGLcRiNQp99N3PoNSmA4va9gN4gCXjB4jLI+K1nZ22adWz0qhfTYX02OLb7eqXNBLeOS4++Nno2yyuYKtO+3r0zfb5wy48DwWrH7VyvURUo1Fcn39b+BP/Ci8bp830Mq2DtV1ktDKzMbuDm9ph85vq94Ct/lOcyrRs1ZhkOm6dWuaHD+eaoDhBg5K2bXqtfsezAPaX0yJbeF4DrDhx0XW1OJLPiyrrdejTMOnm3jyY34v6HC3ct/0e10qmQcGu/uu6p/OfBbA+osRsrL1RjZAlzRJMAYjElaPV3xswwvPMYYMdlzWf2nglOcXBW65/b7l/s7LGMZKTpFhfUULnrw/peiRPS08cfPb81G7atH7Wn7bfmuUoT8M6m6Pk9/SJ1zP0rS+1p+235pKeyXgjuj5MzupFqdJepPMg3ENxJJNEWOGJ7g1SSTAV0JiwJJIAXRhItCSSQAUjjBUohOkmCYL2gjDiomOg4pkkIPieoXUQcEySjRLcFfbp60hVb2QnSS2IlxJINtZoyHqUrbS3QeyEklB4ky2OeaJ6dtb2W+IHyUzbewei32QkkqXhiaY6rIENqN7I9kJn7Ub2QP4Qfgkko8CBP8Aysnk852hPot9kLy2q23gRdHeAB3JJK2GOJnnnm1TZHTtcNAgHCPNCX0rkPZakkrNkSjizrqQVXSZTsf1SEklOuRBN3ZFRMGdF6DaBoPUkkhpMipNdARX5BL6QNB6kkkbUG+Q/TjT3JJJI2oOJ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03107"/>
            <a:ext cx="3816424" cy="2572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3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96" y="260648"/>
            <a:ext cx="8229600" cy="990600"/>
          </a:xfrm>
        </p:spPr>
        <p:txBody>
          <a:bodyPr/>
          <a:lstStyle/>
          <a:p>
            <a:r>
              <a:rPr lang="pt-PT" dirty="0" smtClean="0"/>
              <a:t>Continuação: Manchete</a:t>
            </a:r>
            <a:endParaRPr lang="pt-PT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657535"/>
              </p:ext>
            </p:extLst>
          </p:nvPr>
        </p:nvGraphicFramePr>
        <p:xfrm>
          <a:off x="179512" y="1124744"/>
          <a:ext cx="5040560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</a:tblGrid>
              <a:tr h="5829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Determinantes Técnicas</a:t>
                      </a:r>
                    </a:p>
                  </a:txBody>
                  <a:tcPr/>
                </a:tc>
              </a:tr>
              <a:tr h="3089460"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-Contacto com a bola no terço anterior dos antebraços, havendo uma extensão dos membros inferiores para cima e para a frente, bola iniciada pela perna mais recuada;</a:t>
                      </a:r>
                    </a:p>
                    <a:p>
                      <a:r>
                        <a:rPr lang="pt-PT" baseline="0" dirty="0" smtClean="0"/>
                        <a:t>-Bola </a:t>
                      </a:r>
                      <a:r>
                        <a:rPr lang="pt-PT" baseline="0" dirty="0" err="1" smtClean="0"/>
                        <a:t>contatada</a:t>
                      </a:r>
                      <a:r>
                        <a:rPr lang="pt-PT" baseline="0" dirty="0" smtClean="0"/>
                        <a:t> abaixo do plano dos ombros;</a:t>
                      </a:r>
                    </a:p>
                    <a:p>
                      <a:r>
                        <a:rPr lang="pt-PT" baseline="0" dirty="0" smtClean="0"/>
                        <a:t>-Controle visual da bola.</a:t>
                      </a:r>
                      <a:endParaRPr lang="pt-PT" dirty="0" smtClean="0"/>
                    </a:p>
                    <a:p>
                      <a:r>
                        <a:rPr lang="pt-PT" u="sng" dirty="0" smtClean="0"/>
                        <a:t>Fase Final:</a:t>
                      </a:r>
                    </a:p>
                    <a:p>
                      <a:r>
                        <a:rPr lang="pt-PT" dirty="0" smtClean="0"/>
                        <a:t>Continuação</a:t>
                      </a:r>
                      <a:r>
                        <a:rPr lang="pt-PT" baseline="0" dirty="0" smtClean="0"/>
                        <a:t> da extensão do tronco e membros inferiores;</a:t>
                      </a:r>
                    </a:p>
                    <a:p>
                      <a:r>
                        <a:rPr lang="pt-PT" baseline="0" dirty="0" smtClean="0"/>
                        <a:t>Continuação do controle visual da bola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118" y="4941167"/>
            <a:ext cx="5256330" cy="163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972108" cy="97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349885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07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990600"/>
          </a:xfrm>
        </p:spPr>
        <p:txBody>
          <a:bodyPr/>
          <a:lstStyle/>
          <a:p>
            <a:r>
              <a:rPr lang="pt-PT" dirty="0" smtClean="0"/>
              <a:t>Serviço por baixo</a:t>
            </a:r>
            <a:endParaRPr lang="pt-PT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04739"/>
              </p:ext>
            </p:extLst>
          </p:nvPr>
        </p:nvGraphicFramePr>
        <p:xfrm>
          <a:off x="179512" y="1196752"/>
          <a:ext cx="8856984" cy="133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4392488"/>
              </a:tblGrid>
              <a:tr h="415906">
                <a:tc>
                  <a:txBody>
                    <a:bodyPr/>
                    <a:lstStyle/>
                    <a:p>
                      <a:r>
                        <a:rPr lang="pt-PT" dirty="0" smtClean="0"/>
                        <a:t>Descrição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Objetivos</a:t>
                      </a:r>
                      <a:endParaRPr lang="pt-PT" dirty="0"/>
                    </a:p>
                  </a:txBody>
                  <a:tcPr/>
                </a:tc>
              </a:tr>
              <a:tr h="880238">
                <a:tc>
                  <a:txBody>
                    <a:bodyPr/>
                    <a:lstStyle/>
                    <a:p>
                      <a:r>
                        <a:rPr lang="pt-PT" dirty="0" smtClean="0"/>
                        <a:t>Envio da bola,</a:t>
                      </a:r>
                      <a:r>
                        <a:rPr lang="pt-PT" baseline="0" dirty="0" smtClean="0"/>
                        <a:t> através de um batimento com uma mão num plano inferior, para o campo contrário.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Colocação da bola no campo contrário, dificultando ao máximo a sua recepção.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729039"/>
              </p:ext>
            </p:extLst>
          </p:nvPr>
        </p:nvGraphicFramePr>
        <p:xfrm>
          <a:off x="122161" y="2708920"/>
          <a:ext cx="4968552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55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Determinantes Técnicas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Fase Preparatória:</a:t>
                      </a:r>
                    </a:p>
                    <a:p>
                      <a:r>
                        <a:rPr lang="pt-PT" dirty="0" smtClean="0"/>
                        <a:t>-Apoios e linha dos ombros dirigidos para o alvo (numa fase de aprendizagem).</a:t>
                      </a:r>
                    </a:p>
                    <a:p>
                      <a:r>
                        <a:rPr lang="pt-PT" dirty="0" smtClean="0"/>
                        <a:t>-Apoio</a:t>
                      </a:r>
                      <a:r>
                        <a:rPr lang="pt-PT" baseline="0" dirty="0" smtClean="0"/>
                        <a:t> contra lateral do braço hábil ligeiramente avançado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t-PT" baseline="0" dirty="0" smtClean="0"/>
                        <a:t>-Flexão dos ombros inferiores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t-PT" baseline="0" dirty="0" smtClean="0"/>
                        <a:t>-Tronco ligeiramente inclinado á frente (plano dos ombros á frente do plano dos joelhos)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t-PT" baseline="0" dirty="0" smtClean="0"/>
                        <a:t>-O braço hábil oscila á retaguarda, enquanto o outro segura a bola num plano ligeiramente superior ao plano dos joelhos e no prolongamento do braço hábil.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713" y="3861048"/>
            <a:ext cx="3952999" cy="177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6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19256" cy="975320"/>
          </a:xfrm>
        </p:spPr>
        <p:txBody>
          <a:bodyPr/>
          <a:lstStyle/>
          <a:p>
            <a:r>
              <a:rPr lang="pt-PT" dirty="0" smtClean="0"/>
              <a:t>Continuação: Serviço </a:t>
            </a:r>
            <a:r>
              <a:rPr lang="pt-PT" dirty="0"/>
              <a:t>por baixo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569812"/>
              </p:ext>
            </p:extLst>
          </p:nvPr>
        </p:nvGraphicFramePr>
        <p:xfrm>
          <a:off x="251520" y="1268760"/>
          <a:ext cx="7776864" cy="2319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4"/>
              </a:tblGrid>
              <a:tr h="350377">
                <a:tc>
                  <a:txBody>
                    <a:bodyPr/>
                    <a:lstStyle/>
                    <a:p>
                      <a:r>
                        <a:rPr lang="pt-PT" dirty="0" smtClean="0"/>
                        <a:t>Continuação:</a:t>
                      </a:r>
                      <a:endParaRPr lang="pt-PT" dirty="0"/>
                    </a:p>
                  </a:txBody>
                  <a:tcPr/>
                </a:tc>
              </a:tr>
              <a:tr h="1953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u="sng" dirty="0" smtClean="0"/>
                        <a:t>Fase</a:t>
                      </a:r>
                      <a:r>
                        <a:rPr lang="pt-PT" u="sng" baseline="0" dirty="0" smtClean="0"/>
                        <a:t> principal</a:t>
                      </a:r>
                      <a:endParaRPr lang="pt-PT" u="sng" dirty="0" smtClean="0"/>
                    </a:p>
                    <a:p>
                      <a:r>
                        <a:rPr lang="pt-PT" dirty="0" smtClean="0"/>
                        <a:t>-Movimento de atrás para a frente do braço hábil;</a:t>
                      </a:r>
                    </a:p>
                    <a:p>
                      <a:r>
                        <a:rPr lang="pt-PT" dirty="0" smtClean="0"/>
                        <a:t>-Quando a mão que segura a bola perde o</a:t>
                      </a:r>
                      <a:r>
                        <a:rPr lang="pt-PT" baseline="0" dirty="0" smtClean="0"/>
                        <a:t> </a:t>
                      </a:r>
                      <a:r>
                        <a:rPr lang="pt-PT" baseline="0" dirty="0" err="1" smtClean="0"/>
                        <a:t>contato</a:t>
                      </a:r>
                      <a:r>
                        <a:rPr lang="pt-PT" baseline="0" dirty="0" smtClean="0"/>
                        <a:t> com esta, a mão aberta do braço hábil (em extensão), realiza o batimento através de um impulso seco coma palma da mão, havendo uma elevação de todo o corpo e a passagem do seu peso para o apoio mais avançado.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00" t="18742" r="6135" b="19228"/>
          <a:stretch/>
        </p:blipFill>
        <p:spPr bwMode="auto">
          <a:xfrm>
            <a:off x="1547664" y="3861048"/>
            <a:ext cx="5328592" cy="263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9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990600"/>
          </a:xfrm>
        </p:spPr>
        <p:txBody>
          <a:bodyPr/>
          <a:lstStyle/>
          <a:p>
            <a:r>
              <a:rPr lang="pt-PT" dirty="0" smtClean="0"/>
              <a:t>Serviço por cima</a:t>
            </a:r>
            <a:endParaRPr lang="pt-PT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187566"/>
              </p:ext>
            </p:extLst>
          </p:nvPr>
        </p:nvGraphicFramePr>
        <p:xfrm>
          <a:off x="107504" y="1196752"/>
          <a:ext cx="8784976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Descrição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err="1" smtClean="0"/>
                        <a:t>Objetivos</a:t>
                      </a:r>
                      <a:endParaRPr lang="pt-PT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Envio da bola,</a:t>
                      </a:r>
                      <a:r>
                        <a:rPr lang="pt-PT" baseline="0" dirty="0" smtClean="0"/>
                        <a:t> através de um batimento com a mão num plano superior, para o campo contrário.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Colocação sua bola no campo contrário, dificultando ao máximo a sua recepção.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891383"/>
              </p:ext>
            </p:extLst>
          </p:nvPr>
        </p:nvGraphicFramePr>
        <p:xfrm>
          <a:off x="107504" y="2636912"/>
          <a:ext cx="878497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355582">
                <a:tc>
                  <a:txBody>
                    <a:bodyPr/>
                    <a:lstStyle/>
                    <a:p>
                      <a:r>
                        <a:rPr lang="pt-PT" dirty="0" smtClean="0"/>
                        <a:t>Determinantes</a:t>
                      </a:r>
                      <a:r>
                        <a:rPr lang="pt-PT" baseline="0" dirty="0" smtClean="0"/>
                        <a:t> </a:t>
                      </a:r>
                      <a:r>
                        <a:rPr lang="pt-PT" baseline="0" dirty="0" err="1" smtClean="0"/>
                        <a:t>Ténicas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u="sng" dirty="0" smtClean="0"/>
                        <a:t>Fase Preparatória</a:t>
                      </a:r>
                    </a:p>
                    <a:p>
                      <a:r>
                        <a:rPr lang="pt-PT" dirty="0" smtClean="0"/>
                        <a:t>-Apoios e linha dos ombros dirigidos para o alvo.</a:t>
                      </a:r>
                    </a:p>
                    <a:p>
                      <a:r>
                        <a:rPr lang="pt-PT" dirty="0" smtClean="0"/>
                        <a:t>-Apoio contra lateral do braço hábil ligeiramente avançado</a:t>
                      </a:r>
                    </a:p>
                    <a:p>
                      <a:r>
                        <a:rPr lang="pt-PT" dirty="0" smtClean="0"/>
                        <a:t>-Pernas</a:t>
                      </a:r>
                      <a:r>
                        <a:rPr lang="pt-PT" baseline="0" dirty="0" smtClean="0"/>
                        <a:t> ligeiramente </a:t>
                      </a:r>
                      <a:r>
                        <a:rPr lang="pt-PT" baseline="0" dirty="0" err="1" smtClean="0"/>
                        <a:t>fletidas</a:t>
                      </a:r>
                      <a:endParaRPr lang="pt-PT" baseline="0" dirty="0" smtClean="0"/>
                    </a:p>
                    <a:p>
                      <a:r>
                        <a:rPr lang="pt-PT" baseline="0" dirty="0" smtClean="0"/>
                        <a:t>-Bola segura com a mão ao nível da bacia subindo á altura dos ombros.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9646"/>
            <a:ext cx="4680520" cy="202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5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990600"/>
          </a:xfrm>
        </p:spPr>
        <p:txBody>
          <a:bodyPr/>
          <a:lstStyle/>
          <a:p>
            <a:r>
              <a:rPr lang="pt-PT" dirty="0" smtClean="0"/>
              <a:t>Continuação: </a:t>
            </a:r>
            <a:r>
              <a:rPr lang="pt-PT" dirty="0"/>
              <a:t>Serviço por cima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262798"/>
              </p:ext>
            </p:extLst>
          </p:nvPr>
        </p:nvGraphicFramePr>
        <p:xfrm>
          <a:off x="251520" y="980728"/>
          <a:ext cx="8424936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/>
              </a:tblGrid>
              <a:tr h="360040">
                <a:tc>
                  <a:txBody>
                    <a:bodyPr/>
                    <a:lstStyle/>
                    <a:p>
                      <a:r>
                        <a:rPr lang="pt-PT" dirty="0" smtClean="0"/>
                        <a:t>Continuação: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baseline="0" dirty="0" smtClean="0"/>
                        <a:t>Fase Principal</a:t>
                      </a:r>
                    </a:p>
                    <a:p>
                      <a:r>
                        <a:rPr lang="pt-PT" baseline="0" dirty="0" smtClean="0"/>
                        <a:t>-No momento em que a bola é lançada, vê-se o avanço da bacia, acompanhado pelo movimento posterior do corpo, mais acentuadamente do ombro cujo braço vai efetuar o batimento e a elevação dos 2 braços, com uma amplitude do braço que vai bater a bola que vai ser armado atrás da cabeça</a:t>
                      </a:r>
                    </a:p>
                    <a:p>
                      <a:r>
                        <a:rPr lang="pt-PT" dirty="0" smtClean="0"/>
                        <a:t>-No</a:t>
                      </a:r>
                      <a:r>
                        <a:rPr lang="pt-PT" baseline="0" dirty="0" smtClean="0"/>
                        <a:t> momento em que a bola é batida, todo o corpo </a:t>
                      </a:r>
                      <a:r>
                        <a:rPr lang="pt-PT" baseline="0" dirty="0" err="1" smtClean="0"/>
                        <a:t>efetua</a:t>
                      </a:r>
                      <a:r>
                        <a:rPr lang="pt-PT" baseline="0" dirty="0" smtClean="0"/>
                        <a:t> um movimento de trás para a frente, passando todo o seu peso para o apoio mais avançado.</a:t>
                      </a:r>
                    </a:p>
                    <a:p>
                      <a:r>
                        <a:rPr lang="pt-PT" baseline="0" dirty="0" smtClean="0"/>
                        <a:t>-O braço do batimento, </a:t>
                      </a:r>
                      <a:r>
                        <a:rPr lang="pt-PT" baseline="0" dirty="0" err="1" smtClean="0"/>
                        <a:t>efetua</a:t>
                      </a:r>
                      <a:r>
                        <a:rPr lang="pt-PT" baseline="0" dirty="0" smtClean="0"/>
                        <a:t> um movimento muito rápido, procurando bater a bola no seu ponto máximo da extensão, para lhe imprimir uma grande velocidade</a:t>
                      </a:r>
                    </a:p>
                    <a:p>
                      <a:r>
                        <a:rPr lang="pt-PT" baseline="0" dirty="0" smtClean="0"/>
                        <a:t>-O batimento da bola é feito com a palma da ,mão </a:t>
                      </a:r>
                      <a:endParaRPr lang="pt-PT" dirty="0" smtClean="0"/>
                    </a:p>
                    <a:p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09120"/>
            <a:ext cx="50577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72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Remate em apoio</a:t>
            </a:r>
            <a:endParaRPr lang="pt-PT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26618"/>
              </p:ext>
            </p:extLst>
          </p:nvPr>
        </p:nvGraphicFramePr>
        <p:xfrm>
          <a:off x="251520" y="1556792"/>
          <a:ext cx="8640960" cy="1415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318437">
                <a:tc>
                  <a:txBody>
                    <a:bodyPr/>
                    <a:lstStyle/>
                    <a:p>
                      <a:r>
                        <a:rPr lang="pt-PT" dirty="0" smtClean="0"/>
                        <a:t>Definição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Objetivos</a:t>
                      </a:r>
                      <a:endParaRPr lang="pt-PT" dirty="0"/>
                    </a:p>
                  </a:txBody>
                  <a:tcPr/>
                </a:tc>
              </a:tr>
              <a:tr h="1049715">
                <a:tc>
                  <a:txBody>
                    <a:bodyPr/>
                    <a:lstStyle/>
                    <a:p>
                      <a:r>
                        <a:rPr lang="pt-PT" dirty="0" smtClean="0"/>
                        <a:t>Batimento da bola com</a:t>
                      </a:r>
                      <a:r>
                        <a:rPr lang="pt-PT" baseline="0" dirty="0" smtClean="0"/>
                        <a:t> uma mão e com os pés no chão.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Projeção da bola com</a:t>
                      </a:r>
                      <a:r>
                        <a:rPr lang="pt-PT" baseline="0" dirty="0" smtClean="0"/>
                        <a:t> força  para o campo contrário, criando dificuldades á equipa adversária.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881528"/>
              </p:ext>
            </p:extLst>
          </p:nvPr>
        </p:nvGraphicFramePr>
        <p:xfrm>
          <a:off x="251520" y="3284984"/>
          <a:ext cx="864096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Determinantes técnicas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u="sng" dirty="0" smtClean="0"/>
                        <a:t>Fase Preparatória</a:t>
                      </a:r>
                    </a:p>
                    <a:p>
                      <a:r>
                        <a:rPr lang="pt-PT" dirty="0" smtClean="0"/>
                        <a:t>-Ligeira</a:t>
                      </a:r>
                      <a:r>
                        <a:rPr lang="pt-PT" baseline="0" dirty="0" smtClean="0"/>
                        <a:t> flexão dos membros inferiores</a:t>
                      </a:r>
                    </a:p>
                    <a:p>
                      <a:r>
                        <a:rPr lang="pt-PT" baseline="0" dirty="0" smtClean="0"/>
                        <a:t>-Elevação superior do braço de batimento e flexão do antebraço formando um ângulo de 90º.</a:t>
                      </a:r>
                    </a:p>
                    <a:p>
                      <a:r>
                        <a:rPr lang="pt-PT" baseline="0" dirty="0" smtClean="0"/>
                        <a:t>-Mão ao nível da </a:t>
                      </a:r>
                      <a:r>
                        <a:rPr lang="pt-PT" baseline="0" dirty="0" smtClean="0">
                          <a:solidFill>
                            <a:schemeClr val="tx1"/>
                          </a:solidFill>
                        </a:rPr>
                        <a:t>bacia.</a:t>
                      </a:r>
                    </a:p>
                    <a:p>
                      <a:r>
                        <a:rPr lang="pt-PT" baseline="0" dirty="0" smtClean="0">
                          <a:solidFill>
                            <a:schemeClr val="tx1"/>
                          </a:solidFill>
                        </a:rPr>
                        <a:t>-O braço deve “apontar para a bola”</a:t>
                      </a:r>
                    </a:p>
                    <a:p>
                      <a:r>
                        <a:rPr lang="pt-PT" baseline="0" dirty="0" smtClean="0">
                          <a:solidFill>
                            <a:schemeClr val="tx1"/>
                          </a:solidFill>
                        </a:rPr>
                        <a:t>-O corpo arqueia-se dorsalmente.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26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Continuação: </a:t>
            </a:r>
            <a:r>
              <a:rPr lang="pt-PT" dirty="0"/>
              <a:t>Remate em apoio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025472"/>
              </p:ext>
            </p:extLst>
          </p:nvPr>
        </p:nvGraphicFramePr>
        <p:xfrm>
          <a:off x="395536" y="1484784"/>
          <a:ext cx="8208912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/>
              </a:tblGrid>
              <a:tr h="370840">
                <a:tc>
                  <a:txBody>
                    <a:bodyPr/>
                    <a:lstStyle/>
                    <a:p>
                      <a:r>
                        <a:rPr lang="pt-PT" baseline="0" dirty="0" smtClean="0">
                          <a:solidFill>
                            <a:schemeClr val="tx1"/>
                          </a:solidFill>
                        </a:rPr>
                        <a:t>Continuação: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u="sng" baseline="0" dirty="0" smtClean="0">
                          <a:solidFill>
                            <a:schemeClr val="tx1"/>
                          </a:solidFill>
                        </a:rPr>
                        <a:t>Fase principal</a:t>
                      </a:r>
                    </a:p>
                    <a:p>
                      <a:r>
                        <a:rPr lang="pt-PT" baseline="0" dirty="0" smtClean="0">
                          <a:solidFill>
                            <a:schemeClr val="tx1"/>
                          </a:solidFill>
                        </a:rPr>
                        <a:t>-O batimento da bola inicia-se com a extensão rápida do braço dominante, acompanhada da extensão dos membros inferiores.</a:t>
                      </a:r>
                    </a:p>
                    <a:p>
                      <a:r>
                        <a:rPr lang="pt-PT" baseline="0" dirty="0" smtClean="0">
                          <a:solidFill>
                            <a:schemeClr val="tx1"/>
                          </a:solidFill>
                        </a:rPr>
                        <a:t>-A bola deve ser batida acima e á frente da cabeça (o maís alto possivel e com o braço em extensão).</a:t>
                      </a:r>
                    </a:p>
                    <a:p>
                      <a:r>
                        <a:rPr lang="pt-PT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Fase Final</a:t>
                      </a:r>
                    </a:p>
                    <a:p>
                      <a:r>
                        <a:rPr lang="pt-PT" baseline="0" dirty="0" smtClean="0">
                          <a:solidFill>
                            <a:schemeClr val="tx1"/>
                          </a:solidFill>
                        </a:rPr>
                        <a:t>-O batimento da bola é seguido do avanço do ombro respetivo</a:t>
                      </a:r>
                    </a:p>
                    <a:p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4896544" cy="25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06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Bloco</a:t>
            </a:r>
            <a:endParaRPr lang="pt-P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" t="21225" r="7270" b="6293"/>
          <a:stretch/>
        </p:blipFill>
        <p:spPr bwMode="auto">
          <a:xfrm>
            <a:off x="1615934" y="3933056"/>
            <a:ext cx="5400600" cy="189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830599"/>
              </p:ext>
            </p:extLst>
          </p:nvPr>
        </p:nvGraphicFramePr>
        <p:xfrm>
          <a:off x="539552" y="1410915"/>
          <a:ext cx="8064896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Defenição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Objetivos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Passagem das mãos acima da rede, sendo efetuado por um, dois ou três jogadores atacantes que se elevam</a:t>
                      </a:r>
                      <a:r>
                        <a:rPr lang="pt-PT" baseline="0" dirty="0" smtClean="0"/>
                        <a:t> formando uma barreira com as mãos.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Defender a bola vinda do campo contrário.</a:t>
                      </a:r>
                    </a:p>
                    <a:p>
                      <a:r>
                        <a:rPr lang="pt-PT" dirty="0" smtClean="0"/>
                        <a:t>Formar uma</a:t>
                      </a:r>
                      <a:r>
                        <a:rPr lang="pt-PT" baseline="0" dirty="0" smtClean="0"/>
                        <a:t> barreira com as mãos de forma a projetar a bola diretamente para o solo do campo contrário.</a:t>
                      </a:r>
                    </a:p>
                    <a:p>
                      <a:r>
                        <a:rPr lang="pt-PT" baseline="0" dirty="0" smtClean="0"/>
                        <a:t>O bloco efetua-se com o objetivo de deter o ataque do adversário.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Continuação: Bloco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728795"/>
              </p:ext>
            </p:extLst>
          </p:nvPr>
        </p:nvGraphicFramePr>
        <p:xfrm>
          <a:off x="323528" y="1486596"/>
          <a:ext cx="864096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Determinantes técnicas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O bloco é a acção que uma equipa realiza para tentar contrariar o remate adversário.</a:t>
                      </a:r>
                    </a:p>
                    <a:p>
                      <a:r>
                        <a:rPr lang="pt-PT" dirty="0" smtClean="0"/>
                        <a:t>O jogador que se encontra junto à rede adopta uma atitude de espera caracterizada por:</a:t>
                      </a:r>
                    </a:p>
                    <a:p>
                      <a:r>
                        <a:rPr lang="pt-PT" dirty="0" smtClean="0"/>
                        <a:t>. Braços em posição alta;</a:t>
                      </a:r>
                    </a:p>
                    <a:p>
                      <a:r>
                        <a:rPr lang="pt-PT" dirty="0" smtClean="0"/>
                        <a:t>. Palmas das mãos viradas para a rede;</a:t>
                      </a:r>
                    </a:p>
                    <a:p>
                      <a:r>
                        <a:rPr lang="pt-PT" dirty="0" smtClean="0"/>
                        <a:t>. Dedos afastados;</a:t>
                      </a:r>
                    </a:p>
                    <a:p>
                      <a:r>
                        <a:rPr lang="pt-PT" dirty="0" smtClean="0"/>
                        <a:t>. Olhar dirigido para a bola.</a:t>
                      </a:r>
                    </a:p>
                    <a:p>
                      <a:r>
                        <a:rPr lang="pt-PT" dirty="0" smtClean="0"/>
                        <a:t>. Efetua, em função do ponto de remate, um deslocamento paralelo a rede, sem cruzamento dos apoios e mantendo os membros inferiores em flexão.</a:t>
                      </a:r>
                    </a:p>
                    <a:p>
                      <a:r>
                        <a:rPr lang="pt-PT" dirty="0" smtClean="0"/>
                        <a:t>. Salta com os braços em completa extensão, ligeiramente oblíquos em relação à rede, colocando-os na área de jogo do adversário. Com as mãos afastadas em flexão, tentar cobrir a maior superfície de rede possível.</a:t>
                      </a:r>
                    </a:p>
                    <a:p>
                      <a:r>
                        <a:rPr lang="pt-PT" dirty="0" smtClean="0"/>
                        <a:t>. Contata o solo com flexão das pernas, sem deixar de ver a trajectória da bola.</a:t>
                      </a:r>
                    </a:p>
                    <a:p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40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0688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784976" cy="1656184"/>
          </a:xfrm>
        </p:spPr>
        <p:txBody>
          <a:bodyPr>
            <a:noAutofit/>
          </a:bodyPr>
          <a:lstStyle/>
          <a:p>
            <a:r>
              <a:rPr lang="pt-PT" sz="4800" dirty="0" smtClean="0"/>
              <a:t>Exercícios de aprendizagem</a:t>
            </a:r>
            <a:endParaRPr lang="pt-PT" sz="4800" dirty="0"/>
          </a:p>
        </p:txBody>
      </p:sp>
      <p:pic>
        <p:nvPicPr>
          <p:cNvPr id="1028" name="Picture 4" descr="http://1.bp.blogspot.com/_0Ht0JqM1TQA/RjHO6nmruVI/AAAAAAAAArc/LG95ZL-_YNk/s320/voleiPor2002+022+c%C3%B3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329179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critica.uol.com.br/craque/Volei-Fernanda_Garay_ACRIMA20100926_0005_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4053230" cy="281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1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90600"/>
          </a:xfrm>
        </p:spPr>
        <p:txBody>
          <a:bodyPr/>
          <a:lstStyle/>
          <a:p>
            <a:r>
              <a:rPr lang="pt-PT" dirty="0" smtClean="0"/>
              <a:t>Índice </a:t>
            </a:r>
            <a:endParaRPr lang="pt-PT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964254"/>
              </p:ext>
            </p:extLst>
          </p:nvPr>
        </p:nvGraphicFramePr>
        <p:xfrm>
          <a:off x="1835696" y="908720"/>
          <a:ext cx="6096000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Título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Página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Introdução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Posição Base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5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Deslocamentos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Passe por cima: de frente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7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Passe por cima: de costas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Manchete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9-10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Serviço</a:t>
                      </a:r>
                      <a:r>
                        <a:rPr lang="pt-PT" baseline="0" dirty="0" smtClean="0"/>
                        <a:t> por baixo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11-12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Serviço por cima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13-14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Remate em apoio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15-16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Bloco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17-18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Exercícios de aprendizagem</a:t>
                      </a:r>
                      <a:r>
                        <a:rPr lang="pt-PT" baseline="0" dirty="0" smtClean="0"/>
                        <a:t>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20-21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Antes e Depois de Jogar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22-24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Conclusão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25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Bibliografia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26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5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Deslocamentos: </a:t>
            </a:r>
            <a:r>
              <a:rPr lang="pt-PT" dirty="0" smtClean="0">
                <a:hlinkClick r:id="rId2"/>
              </a:rPr>
              <a:t>http</a:t>
            </a:r>
            <a:r>
              <a:rPr lang="pt-PT" dirty="0">
                <a:hlinkClick r:id="rId2"/>
              </a:rPr>
              <a:t>://</a:t>
            </a:r>
            <a:r>
              <a:rPr lang="pt-PT" dirty="0" smtClean="0">
                <a:hlinkClick r:id="rId2"/>
              </a:rPr>
              <a:t>www.youtube.com/watch?v=0_QH9c4BG5Q</a:t>
            </a:r>
            <a:endParaRPr lang="pt-PT" dirty="0" smtClean="0"/>
          </a:p>
          <a:p>
            <a:r>
              <a:rPr lang="pt-PT" dirty="0"/>
              <a:t>Passe por cima-de frente: </a:t>
            </a:r>
            <a:r>
              <a:rPr lang="pt-PT" dirty="0">
                <a:hlinkClick r:id="rId3"/>
              </a:rPr>
              <a:t>http://</a:t>
            </a:r>
            <a:r>
              <a:rPr lang="pt-PT" dirty="0" smtClean="0">
                <a:hlinkClick r:id="rId3"/>
              </a:rPr>
              <a:t>www.youtube.com/watch?v=vq5XxkrBUXg</a:t>
            </a:r>
            <a:r>
              <a:rPr lang="pt-PT" dirty="0" smtClean="0"/>
              <a:t> </a:t>
            </a:r>
          </a:p>
          <a:p>
            <a:r>
              <a:rPr lang="pt-PT" dirty="0" smtClean="0"/>
              <a:t>Passe por cima- de costas: </a:t>
            </a:r>
          </a:p>
          <a:p>
            <a:r>
              <a:rPr lang="pt-PT" dirty="0">
                <a:hlinkClick r:id="rId4"/>
              </a:rPr>
              <a:t>http://</a:t>
            </a:r>
            <a:r>
              <a:rPr lang="pt-PT" dirty="0" smtClean="0">
                <a:hlinkClick r:id="rId4"/>
              </a:rPr>
              <a:t>www.youtube.com/watch?v=IyJRn1Zklhc</a:t>
            </a:r>
            <a:endParaRPr lang="pt-PT" dirty="0" smtClean="0"/>
          </a:p>
          <a:p>
            <a:r>
              <a:rPr lang="pt-PT" dirty="0"/>
              <a:t>Machete: </a:t>
            </a:r>
            <a:endParaRPr lang="pt-PT" dirty="0" smtClean="0"/>
          </a:p>
          <a:p>
            <a:r>
              <a:rPr lang="pt-PT" dirty="0" smtClean="0">
                <a:hlinkClick r:id="rId5"/>
              </a:rPr>
              <a:t>http</a:t>
            </a:r>
            <a:r>
              <a:rPr lang="pt-PT" dirty="0">
                <a:hlinkClick r:id="rId5"/>
              </a:rPr>
              <a:t>://</a:t>
            </a:r>
            <a:r>
              <a:rPr lang="pt-PT" dirty="0" smtClean="0">
                <a:hlinkClick r:id="rId5"/>
              </a:rPr>
              <a:t>www.youtube.com/watch?v=lUiCWgvHZAo</a:t>
            </a:r>
            <a:endParaRPr lang="pt-PT" dirty="0" smtClean="0"/>
          </a:p>
          <a:p>
            <a:endParaRPr lang="pt-PT" dirty="0"/>
          </a:p>
          <a:p>
            <a:pPr marL="0" indent="0">
              <a:buNone/>
            </a:pPr>
            <a:r>
              <a:rPr lang="pt-PT" dirty="0" smtClean="0"/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224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Serviço por baixo: </a:t>
            </a:r>
            <a:r>
              <a:rPr lang="pt-PT" dirty="0">
                <a:hlinkClick r:id="rId2"/>
              </a:rPr>
              <a:t>https://</a:t>
            </a:r>
            <a:r>
              <a:rPr lang="pt-PT" dirty="0" smtClean="0">
                <a:hlinkClick r:id="rId2"/>
              </a:rPr>
              <a:t>www.youtube.com/watch?v=XK6LDeG067o</a:t>
            </a:r>
            <a:endParaRPr lang="pt-PT" dirty="0" smtClean="0"/>
          </a:p>
          <a:p>
            <a:r>
              <a:rPr lang="pt-PT" dirty="0" smtClean="0"/>
              <a:t>Serviço por cima:</a:t>
            </a:r>
          </a:p>
          <a:p>
            <a:r>
              <a:rPr lang="pt-PT" dirty="0">
                <a:hlinkClick r:id="rId3"/>
              </a:rPr>
              <a:t>https://</a:t>
            </a:r>
            <a:r>
              <a:rPr lang="pt-PT" dirty="0" smtClean="0">
                <a:hlinkClick r:id="rId3"/>
              </a:rPr>
              <a:t>www.youtube.com/watch?v=nmThVoJeccU</a:t>
            </a:r>
            <a:endParaRPr lang="pt-PT" dirty="0" smtClean="0"/>
          </a:p>
          <a:p>
            <a:r>
              <a:rPr lang="pt-PT" dirty="0" smtClean="0"/>
              <a:t>Remate em apoio:</a:t>
            </a:r>
          </a:p>
          <a:p>
            <a:r>
              <a:rPr lang="pt-PT" dirty="0">
                <a:hlinkClick r:id="rId4"/>
              </a:rPr>
              <a:t>https://</a:t>
            </a:r>
            <a:r>
              <a:rPr lang="pt-PT" dirty="0" smtClean="0">
                <a:hlinkClick r:id="rId4"/>
              </a:rPr>
              <a:t>www.youtube.com/watch?v=Cnujpk0q5uw</a:t>
            </a:r>
            <a:endParaRPr lang="pt-PT" dirty="0" smtClean="0"/>
          </a:p>
          <a:p>
            <a:r>
              <a:rPr lang="pt-PT" dirty="0" smtClean="0"/>
              <a:t>Bloco</a:t>
            </a:r>
            <a:r>
              <a:rPr lang="pt-PT" dirty="0"/>
              <a:t>: </a:t>
            </a:r>
            <a:endParaRPr lang="pt-PT" dirty="0" smtClean="0"/>
          </a:p>
          <a:p>
            <a:r>
              <a:rPr lang="pt-PT" dirty="0" smtClean="0">
                <a:hlinkClick r:id="rId5"/>
              </a:rPr>
              <a:t>https</a:t>
            </a:r>
            <a:r>
              <a:rPr lang="pt-PT" dirty="0">
                <a:hlinkClick r:id="rId5"/>
              </a:rPr>
              <a:t>://</a:t>
            </a:r>
            <a:r>
              <a:rPr lang="pt-PT" dirty="0" smtClean="0">
                <a:hlinkClick r:id="rId5"/>
              </a:rPr>
              <a:t>www.youtube.com/watch?v=g6kJmGDgYeY</a:t>
            </a:r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4615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Antes e depois do jogar Voleibol</a:t>
            </a:r>
            <a:endParaRPr lang="pt-P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1"/>
          <a:stretch/>
        </p:blipFill>
        <p:spPr bwMode="auto">
          <a:xfrm>
            <a:off x="107504" y="1628800"/>
            <a:ext cx="879274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02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533400"/>
            <a:ext cx="9036496" cy="9906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Continuação: </a:t>
            </a:r>
            <a:r>
              <a:rPr lang="pt-PT" dirty="0"/>
              <a:t>Antes e depois do jogar Voleibol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4" r="16082" b="28548"/>
          <a:stretch/>
        </p:blipFill>
        <p:spPr bwMode="auto">
          <a:xfrm>
            <a:off x="179512" y="1772816"/>
            <a:ext cx="794737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5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33400"/>
            <a:ext cx="8964488" cy="990600"/>
          </a:xfrm>
        </p:spPr>
        <p:txBody>
          <a:bodyPr>
            <a:normAutofit fontScale="90000"/>
          </a:bodyPr>
          <a:lstStyle/>
          <a:p>
            <a:r>
              <a:rPr lang="pt-PT" dirty="0"/>
              <a:t>Continuação: Antes e depois do jogar Voleibol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" t="76094" r="6492"/>
          <a:stretch/>
        </p:blipFill>
        <p:spPr bwMode="auto">
          <a:xfrm>
            <a:off x="0" y="1700808"/>
            <a:ext cx="877882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93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Conclusão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b="1" dirty="0"/>
              <a:t>   </a:t>
            </a:r>
            <a:endParaRPr lang="pt-PT" dirty="0"/>
          </a:p>
          <a:p>
            <a:r>
              <a:rPr lang="pt-PT" dirty="0" smtClean="0"/>
              <a:t>Ao </a:t>
            </a:r>
            <a:r>
              <a:rPr lang="pt-PT" dirty="0"/>
              <a:t>elaborar este trabalho </a:t>
            </a:r>
            <a:r>
              <a:rPr lang="pt-PT" dirty="0" smtClean="0"/>
              <a:t>podemos </a:t>
            </a:r>
            <a:r>
              <a:rPr lang="pt-PT" dirty="0"/>
              <a:t>concluir que, hoje em dia, o voleibol é um dos desportos mais praticados no mundo. </a:t>
            </a:r>
            <a:r>
              <a:rPr lang="pt-PT" dirty="0" smtClean="0"/>
              <a:t>E que mais </a:t>
            </a:r>
            <a:r>
              <a:rPr lang="pt-PT" dirty="0"/>
              <a:t>de 210 selecções nacionais estão inscritas na Federação Internacional de </a:t>
            </a:r>
            <a:r>
              <a:rPr lang="pt-PT" dirty="0" smtClean="0"/>
              <a:t>Voleibol </a:t>
            </a:r>
            <a:r>
              <a:rPr lang="pt-PT" dirty="0"/>
              <a:t>e mais de 200 milhões de jogadores praticam este desporto. </a:t>
            </a:r>
            <a:r>
              <a:rPr lang="pt-PT" dirty="0" smtClean="0"/>
              <a:t>E que também existe </a:t>
            </a:r>
            <a:r>
              <a:rPr lang="pt-PT" dirty="0"/>
              <a:t>uma grande igualdade no número de praticantes masculinos e </a:t>
            </a:r>
            <a:r>
              <a:rPr lang="pt-PT" dirty="0" smtClean="0"/>
              <a:t>femininos.</a:t>
            </a: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413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Bibliografia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>
                <a:hlinkClick r:id="rId2"/>
              </a:rPr>
              <a:t>http://</a:t>
            </a:r>
            <a:r>
              <a:rPr lang="pt-PT" dirty="0" smtClean="0">
                <a:hlinkClick r:id="rId2"/>
              </a:rPr>
              <a:t>pt.slideshare.net/INESRE/voleibol-documento-de-apoio</a:t>
            </a:r>
            <a:endParaRPr lang="pt-PT" dirty="0" smtClean="0"/>
          </a:p>
          <a:p>
            <a:r>
              <a:rPr lang="pt-PT" dirty="0">
                <a:hlinkClick r:id="rId3"/>
              </a:rPr>
              <a:t>http://</a:t>
            </a:r>
            <a:r>
              <a:rPr lang="pt-PT" dirty="0" smtClean="0">
                <a:hlinkClick r:id="rId3"/>
              </a:rPr>
              <a:t>www.notapositiva.com/pt/trbestbs/educfisica/10_voleibol_d.htm</a:t>
            </a:r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7503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Introdução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Este trabalho, foi realizado na âmbito da disciplina de PAFD.</a:t>
            </a:r>
          </a:p>
          <a:p>
            <a:r>
              <a:rPr lang="pt-PT" dirty="0" smtClean="0"/>
              <a:t>No qual se vai abordar os seguintes temas: a posição base/deslocamentos, os tipos de passe, a manchete, os tipos de serviço, o remate e o bloco.</a:t>
            </a:r>
          </a:p>
          <a:p>
            <a:r>
              <a:rPr lang="pt-PT" dirty="0" smtClean="0"/>
              <a:t>Vamos aprofundar cada ponto, esperemos que gostem.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6459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8712968" cy="792088"/>
          </a:xfrm>
        </p:spPr>
        <p:txBody>
          <a:bodyPr>
            <a:noAutofit/>
          </a:bodyPr>
          <a:lstStyle/>
          <a:p>
            <a:r>
              <a:rPr lang="pt-PT" sz="6600" dirty="0" smtClean="0"/>
              <a:t>Explicação Teórica</a:t>
            </a:r>
            <a:endParaRPr lang="pt-PT" sz="6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4664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4176464" cy="2512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96952"/>
            <a:ext cx="3101330" cy="310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1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990600"/>
          </a:xfrm>
        </p:spPr>
        <p:txBody>
          <a:bodyPr/>
          <a:lstStyle/>
          <a:p>
            <a:r>
              <a:rPr lang="pt-PT" dirty="0" smtClean="0"/>
              <a:t>Posição de base</a:t>
            </a:r>
            <a:endParaRPr lang="pt-PT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087397"/>
              </p:ext>
            </p:extLst>
          </p:nvPr>
        </p:nvGraphicFramePr>
        <p:xfrm>
          <a:off x="179512" y="1268760"/>
          <a:ext cx="871296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271089">
                <a:tc>
                  <a:txBody>
                    <a:bodyPr/>
                    <a:lstStyle/>
                    <a:p>
                      <a:r>
                        <a:rPr lang="pt-PT" dirty="0" smtClean="0"/>
                        <a:t>Definição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Objetivos</a:t>
                      </a:r>
                      <a:endParaRPr lang="pt-PT" dirty="0"/>
                    </a:p>
                  </a:txBody>
                  <a:tcPr/>
                </a:tc>
              </a:tr>
              <a:tr h="881039">
                <a:tc>
                  <a:txBody>
                    <a:bodyPr/>
                    <a:lstStyle/>
                    <a:p>
                      <a:r>
                        <a:rPr lang="pt-PT" dirty="0" smtClean="0"/>
                        <a:t>Atitude preparatória que o jogador adopta,</a:t>
                      </a:r>
                      <a:r>
                        <a:rPr lang="pt-PT" baseline="0" dirty="0" smtClean="0"/>
                        <a:t> de modo a poder responder com mais eficácia ás varias situações de jogo.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Permitir uma intervenção rápida, correta e tecnicamente</a:t>
                      </a:r>
                      <a:r>
                        <a:rPr lang="pt-PT" baseline="0" dirty="0" smtClean="0"/>
                        <a:t> adequada á situação de jogo, sem perca de equilíbrio.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209385"/>
              </p:ext>
            </p:extLst>
          </p:nvPr>
        </p:nvGraphicFramePr>
        <p:xfrm>
          <a:off x="179512" y="2924944"/>
          <a:ext cx="5184576" cy="3561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/>
              </a:tblGrid>
              <a:tr h="452287">
                <a:tc>
                  <a:txBody>
                    <a:bodyPr/>
                    <a:lstStyle/>
                    <a:p>
                      <a:r>
                        <a:rPr lang="pt-PT" dirty="0" smtClean="0"/>
                        <a:t>Determinantes técnicas</a:t>
                      </a:r>
                      <a:endParaRPr lang="pt-PT" dirty="0"/>
                    </a:p>
                  </a:txBody>
                  <a:tcPr/>
                </a:tc>
              </a:tr>
              <a:tr h="2788073">
                <a:tc>
                  <a:txBody>
                    <a:bodyPr/>
                    <a:lstStyle/>
                    <a:p>
                      <a:r>
                        <a:rPr lang="pt-PT" dirty="0" smtClean="0"/>
                        <a:t>-Peso de corpo</a:t>
                      </a:r>
                      <a:r>
                        <a:rPr lang="pt-PT" baseline="0" dirty="0" smtClean="0"/>
                        <a:t> equitativamente distribuído pelos 2 apoios.</a:t>
                      </a:r>
                    </a:p>
                    <a:p>
                      <a:r>
                        <a:rPr lang="pt-PT" baseline="0" dirty="0" smtClean="0"/>
                        <a:t>-Membros inferiores fletidos e pés afastados (lateralmente ou um á frente do outro ), permitindo um bom equilíbrio.</a:t>
                      </a:r>
                    </a:p>
                    <a:p>
                      <a:r>
                        <a:rPr lang="pt-PT" baseline="0" dirty="0" smtClean="0"/>
                        <a:t>-Tronco ligeiramente inclinado á frente (bacia em retroversão).</a:t>
                      </a:r>
                    </a:p>
                    <a:p>
                      <a:r>
                        <a:rPr lang="pt-PT" baseline="0" dirty="0" smtClean="0"/>
                        <a:t>-Linha dos ombros á frente da linha dos joelhos.</a:t>
                      </a:r>
                    </a:p>
                    <a:p>
                      <a:r>
                        <a:rPr lang="pt-PT" baseline="0" dirty="0" smtClean="0"/>
                        <a:t>-Membros superiores fletidos e afastados  com os cotovelos junto á bacia, e palmas das mãos viradas uma para a outra.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286" y="2924944"/>
            <a:ext cx="2808312" cy="375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4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990600"/>
          </a:xfrm>
        </p:spPr>
        <p:txBody>
          <a:bodyPr/>
          <a:lstStyle/>
          <a:p>
            <a:r>
              <a:rPr lang="pt-PT" dirty="0" smtClean="0"/>
              <a:t>Deslocamentos</a:t>
            </a:r>
            <a:endParaRPr lang="pt-PT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679583"/>
              </p:ext>
            </p:extLst>
          </p:nvPr>
        </p:nvGraphicFramePr>
        <p:xfrm>
          <a:off x="179512" y="908720"/>
          <a:ext cx="885698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/>
                <a:gridCol w="3456384"/>
              </a:tblGrid>
              <a:tr h="3442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Utilização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Objetivo</a:t>
                      </a:r>
                    </a:p>
                  </a:txBody>
                  <a:tcPr/>
                </a:tc>
              </a:tr>
              <a:tr h="1960011">
                <a:tc>
                  <a:txBody>
                    <a:bodyPr/>
                    <a:lstStyle/>
                    <a:p>
                      <a:r>
                        <a:rPr lang="pt-PT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Usados como suporte à intervenção sobre a bola ou para adoptar qualquer posição em campo. Os deslocamentos são imprescindíveis na movimentação dos jogadores para tocar a bola; podendo assim o gesto técnico ser feito nas melhores condições para desencadear as acções atacantes com segurança e precisão.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Permitir o rápido posicionamento em campo, mediante a trajectória da bola e da função específica de cada jogador.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024041"/>
              </p:ext>
            </p:extLst>
          </p:nvPr>
        </p:nvGraphicFramePr>
        <p:xfrm>
          <a:off x="179512" y="3356992"/>
          <a:ext cx="525658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</a:tblGrid>
              <a:tr h="354179">
                <a:tc>
                  <a:txBody>
                    <a:bodyPr/>
                    <a:lstStyle/>
                    <a:p>
                      <a:r>
                        <a:rPr lang="pt-PT" dirty="0" smtClean="0"/>
                        <a:t>Descrição</a:t>
                      </a:r>
                      <a:endParaRPr lang="pt-PT" dirty="0"/>
                    </a:p>
                  </a:txBody>
                  <a:tcPr/>
                </a:tc>
              </a:tr>
              <a:tr h="2707285">
                <a:tc>
                  <a:txBody>
                    <a:bodyPr/>
                    <a:lstStyle/>
                    <a:p>
                      <a:r>
                        <a:rPr lang="pt-PT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Partindo da posição base, podem realizar-se os seguintes deslocamentos, em função da trajectória da bola:</a:t>
                      </a:r>
                    </a:p>
                    <a:p>
                      <a:r>
                        <a:rPr lang="pt-PT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-Laterais à direita e à esquerda, em que o pé respectivo é o primeiro a fazer o deslocamento, sem nunca cruzar as pernas;</a:t>
                      </a:r>
                    </a:p>
                    <a:p>
                      <a:r>
                        <a:rPr lang="pt-PT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-Para trás e para a frente em que o pé que se encontra à frente é o primeiro a deslocar-se à retaguarda ou para a frente, conforme a situação.</a:t>
                      </a:r>
                    </a:p>
                    <a:p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" t="9288" r="4867" b="4279"/>
          <a:stretch/>
        </p:blipFill>
        <p:spPr bwMode="auto">
          <a:xfrm>
            <a:off x="5436096" y="4077072"/>
            <a:ext cx="3707904" cy="180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92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990600"/>
          </a:xfrm>
        </p:spPr>
        <p:txBody>
          <a:bodyPr/>
          <a:lstStyle/>
          <a:p>
            <a:r>
              <a:rPr lang="pt-PT" dirty="0" smtClean="0"/>
              <a:t>Passe por cima: de frente</a:t>
            </a:r>
            <a:endParaRPr lang="pt-PT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001520"/>
              </p:ext>
            </p:extLst>
          </p:nvPr>
        </p:nvGraphicFramePr>
        <p:xfrm>
          <a:off x="107504" y="1196752"/>
          <a:ext cx="8856984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/>
                <a:gridCol w="4428492"/>
              </a:tblGrid>
              <a:tr h="446105">
                <a:tc>
                  <a:txBody>
                    <a:bodyPr/>
                    <a:lstStyle/>
                    <a:p>
                      <a:r>
                        <a:rPr lang="pt-PT" dirty="0" smtClean="0"/>
                        <a:t>Definição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Objetivos</a:t>
                      </a:r>
                      <a:endParaRPr lang="pt-PT" dirty="0"/>
                    </a:p>
                  </a:txBody>
                  <a:tcPr/>
                </a:tc>
              </a:tr>
              <a:tr h="850039">
                <a:tc>
                  <a:txBody>
                    <a:bodyPr/>
                    <a:lstStyle/>
                    <a:p>
                      <a:r>
                        <a:rPr lang="pt-PT" dirty="0" smtClean="0"/>
                        <a:t>Projeção da bola com as mãos para a frente.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Projeção da bola com precisão para a frente quando situada no plano superior.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65545"/>
              </p:ext>
            </p:extLst>
          </p:nvPr>
        </p:nvGraphicFramePr>
        <p:xfrm>
          <a:off x="107504" y="2636912"/>
          <a:ext cx="5328592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</a:tblGrid>
              <a:tr h="424859">
                <a:tc>
                  <a:txBody>
                    <a:bodyPr/>
                    <a:lstStyle/>
                    <a:p>
                      <a:r>
                        <a:rPr lang="pt-PT" dirty="0" smtClean="0"/>
                        <a:t>Determinantes</a:t>
                      </a:r>
                      <a:r>
                        <a:rPr lang="pt-PT" baseline="0" dirty="0" smtClean="0"/>
                        <a:t> técnicas</a:t>
                      </a:r>
                      <a:endParaRPr lang="pt-PT" dirty="0"/>
                    </a:p>
                  </a:txBody>
                  <a:tcPr/>
                </a:tc>
              </a:tr>
              <a:tr h="3247549">
                <a:tc>
                  <a:txBody>
                    <a:bodyPr/>
                    <a:lstStyle/>
                    <a:p>
                      <a:r>
                        <a:rPr lang="pt-PT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-Flectir as pernas, com os pés afastados, um à frente do outro.</a:t>
                      </a:r>
                    </a:p>
                    <a:p>
                      <a:r>
                        <a:rPr lang="pt-PT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-Colocar as mãos acima e à frente da testa, com os dedos afastados, e com os polegares e indicadores formando um triângulo;</a:t>
                      </a:r>
                    </a:p>
                    <a:p>
                      <a:r>
                        <a:rPr lang="pt-PT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-Colocar-se debaixo da bola e tocá-la com todos os dedos;</a:t>
                      </a:r>
                    </a:p>
                    <a:p>
                      <a:r>
                        <a:rPr lang="pt-PT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-Executar a extensão do corpo, enquanto as mãos seguem o movimento da bola.</a:t>
                      </a:r>
                    </a:p>
                    <a:p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08920"/>
            <a:ext cx="309346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85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854" y="188640"/>
            <a:ext cx="8229600" cy="990600"/>
          </a:xfrm>
        </p:spPr>
        <p:txBody>
          <a:bodyPr/>
          <a:lstStyle/>
          <a:p>
            <a:r>
              <a:rPr lang="pt-PT" dirty="0"/>
              <a:t>Passe por cima</a:t>
            </a:r>
            <a:r>
              <a:rPr lang="pt-PT" dirty="0" smtClean="0"/>
              <a:t>: de costas</a:t>
            </a:r>
            <a:endParaRPr lang="pt-PT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342613"/>
              </p:ext>
            </p:extLst>
          </p:nvPr>
        </p:nvGraphicFramePr>
        <p:xfrm>
          <a:off x="179512" y="1124744"/>
          <a:ext cx="8712968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7195"/>
                <a:gridCol w="4585773"/>
              </a:tblGrid>
              <a:tr h="394763">
                <a:tc>
                  <a:txBody>
                    <a:bodyPr/>
                    <a:lstStyle/>
                    <a:p>
                      <a:r>
                        <a:rPr lang="pt-PT" dirty="0" smtClean="0"/>
                        <a:t>Descrição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Objetivos</a:t>
                      </a:r>
                      <a:endParaRPr lang="pt-PT" dirty="0"/>
                    </a:p>
                  </a:txBody>
                  <a:tcPr/>
                </a:tc>
              </a:tr>
              <a:tr h="973389">
                <a:tc>
                  <a:txBody>
                    <a:bodyPr/>
                    <a:lstStyle/>
                    <a:p>
                      <a:r>
                        <a:rPr lang="pt-PT" dirty="0" smtClean="0"/>
                        <a:t>Transmissão da bola com as mão as trás.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Projeção</a:t>
                      </a:r>
                      <a:r>
                        <a:rPr lang="pt-PT" baseline="0" dirty="0" smtClean="0"/>
                        <a:t> da bola com precisão para trás quando situada no plano superior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464812"/>
              </p:ext>
            </p:extLst>
          </p:nvPr>
        </p:nvGraphicFramePr>
        <p:xfrm>
          <a:off x="179512" y="2708920"/>
          <a:ext cx="4824536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</a:tblGrid>
              <a:tr h="457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Determinantes</a:t>
                      </a:r>
                      <a:r>
                        <a:rPr lang="pt-PT" baseline="0" dirty="0" smtClean="0"/>
                        <a:t> técnicas</a:t>
                      </a:r>
                      <a:endParaRPr lang="pt-PT" dirty="0" smtClean="0"/>
                    </a:p>
                  </a:txBody>
                  <a:tcPr/>
                </a:tc>
              </a:tr>
              <a:tr h="2422478">
                <a:tc>
                  <a:txBody>
                    <a:bodyPr/>
                    <a:lstStyle/>
                    <a:p>
                      <a:r>
                        <a:rPr lang="pt-PT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 extensão do corpo é mais pronunciada;</a:t>
                      </a:r>
                    </a:p>
                    <a:p>
                      <a:r>
                        <a:rPr lang="pt-PT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-A bola é tocada atrás do plano longitudinal do corpo;</a:t>
                      </a:r>
                    </a:p>
                    <a:p>
                      <a:r>
                        <a:rPr lang="pt-PT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-Após o passe, o jogador deve virar-se rapidamente para observar a sequência do jogo.</a:t>
                      </a:r>
                    </a:p>
                    <a:p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68960"/>
            <a:ext cx="2232248" cy="299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2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990600"/>
          </a:xfrm>
        </p:spPr>
        <p:txBody>
          <a:bodyPr/>
          <a:lstStyle/>
          <a:p>
            <a:r>
              <a:rPr lang="pt-PT" smtClean="0"/>
              <a:t>Manchete</a:t>
            </a:r>
            <a:endParaRPr lang="pt-PT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232498"/>
              </p:ext>
            </p:extLst>
          </p:nvPr>
        </p:nvGraphicFramePr>
        <p:xfrm>
          <a:off x="251520" y="1124744"/>
          <a:ext cx="828092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4392488"/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Definição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Objetivos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Transmissão da bola com os dois antebraços unidos.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Prejeção</a:t>
                      </a:r>
                      <a:r>
                        <a:rPr lang="pt-PT" dirty="0" smtClean="0"/>
                        <a:t> da bola quando  animada</a:t>
                      </a:r>
                      <a:r>
                        <a:rPr lang="pt-PT" baseline="0" dirty="0" smtClean="0"/>
                        <a:t> em grande velocidade e/ou situada num plano inferior.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878702"/>
              </p:ext>
            </p:extLst>
          </p:nvPr>
        </p:nvGraphicFramePr>
        <p:xfrm>
          <a:off x="251520" y="2564904"/>
          <a:ext cx="6048672" cy="4040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</a:tblGrid>
              <a:tr h="382825">
                <a:tc>
                  <a:txBody>
                    <a:bodyPr/>
                    <a:lstStyle/>
                    <a:p>
                      <a:r>
                        <a:rPr lang="pt-PT" dirty="0" smtClean="0"/>
                        <a:t>Determinantes Técnicas</a:t>
                      </a:r>
                      <a:endParaRPr lang="pt-PT" dirty="0"/>
                    </a:p>
                  </a:txBody>
                  <a:tcPr/>
                </a:tc>
              </a:tr>
              <a:tr h="3420379">
                <a:tc>
                  <a:txBody>
                    <a:bodyPr/>
                    <a:lstStyle/>
                    <a:p>
                      <a:r>
                        <a:rPr lang="pt-PT" u="sng" dirty="0" smtClean="0"/>
                        <a:t>Fase</a:t>
                      </a:r>
                      <a:r>
                        <a:rPr lang="pt-PT" u="sng" baseline="0" dirty="0" smtClean="0"/>
                        <a:t> Preparatória:</a:t>
                      </a:r>
                    </a:p>
                    <a:p>
                      <a:r>
                        <a:rPr lang="pt-PT" baseline="0" dirty="0" smtClean="0"/>
                        <a:t>-Posição equilibrada, com o corpo igualmente distribuído pelos os dois apoios.</a:t>
                      </a:r>
                    </a:p>
                    <a:p>
                      <a:r>
                        <a:rPr lang="pt-PT" baseline="0" dirty="0" smtClean="0"/>
                        <a:t>-Membros inferiores, superiores e troncos </a:t>
                      </a:r>
                      <a:r>
                        <a:rPr lang="pt-PT" baseline="0" dirty="0" err="1" smtClean="0"/>
                        <a:t>fletidos</a:t>
                      </a:r>
                      <a:r>
                        <a:rPr lang="pt-PT" baseline="0" dirty="0" smtClean="0"/>
                        <a:t>;</a:t>
                      </a:r>
                    </a:p>
                    <a:p>
                      <a:r>
                        <a:rPr lang="pt-PT" baseline="0" dirty="0" smtClean="0"/>
                        <a:t>-Pés paralelos ( á largura dos ombros), com um dos apoios avançado em relação ao outro;</a:t>
                      </a:r>
                    </a:p>
                    <a:p>
                      <a:r>
                        <a:rPr lang="pt-PT" baseline="0" dirty="0" smtClean="0"/>
                        <a:t>-Braços e mãos ligeiramente afastados.</a:t>
                      </a:r>
                    </a:p>
                    <a:p>
                      <a:r>
                        <a:rPr lang="pt-PT" u="sng" baseline="0" dirty="0" smtClean="0"/>
                        <a:t>Fase Principal:</a:t>
                      </a:r>
                    </a:p>
                    <a:p>
                      <a:r>
                        <a:rPr lang="pt-PT" baseline="0" dirty="0" smtClean="0"/>
                        <a:t>-Junção dos braços(em completa extensão) e mãos (sobrepostas ou com uma envolvendo a outra), com os cotovelos quase a tocarem-se;</a:t>
                      </a:r>
                    </a:p>
                    <a:p>
                      <a:r>
                        <a:rPr lang="pt-PT" baseline="0" dirty="0" smtClean="0"/>
                        <a:t>-Pesa do corpo desigualmente distribuído pelos dois apoios;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84" y="3933056"/>
            <a:ext cx="2768435" cy="272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4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e">
  <a:themeElements>
    <a:clrScheme name="Claridade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á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353</TotalTime>
  <Words>1653</Words>
  <Application>Microsoft Office PowerPoint</Application>
  <PresentationFormat>Apresentação no Ecrã (4:3)</PresentationFormat>
  <Paragraphs>201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26</vt:i4>
      </vt:variant>
    </vt:vector>
  </HeadingPairs>
  <TitlesOfParts>
    <vt:vector size="27" baseType="lpstr">
      <vt:lpstr>Claridade</vt:lpstr>
      <vt:lpstr>Gestos técnicos do voleibol</vt:lpstr>
      <vt:lpstr>Índice </vt:lpstr>
      <vt:lpstr>Introdução </vt:lpstr>
      <vt:lpstr>Explicação Teórica</vt:lpstr>
      <vt:lpstr>Posição de base</vt:lpstr>
      <vt:lpstr>Deslocamentos</vt:lpstr>
      <vt:lpstr>Passe por cima: de frente</vt:lpstr>
      <vt:lpstr>Passe por cima: de costas</vt:lpstr>
      <vt:lpstr>Manchete</vt:lpstr>
      <vt:lpstr>Continuação: Manchete</vt:lpstr>
      <vt:lpstr>Serviço por baixo</vt:lpstr>
      <vt:lpstr>Continuação: Serviço por baixo</vt:lpstr>
      <vt:lpstr>Serviço por cima</vt:lpstr>
      <vt:lpstr>Continuação: Serviço por cima</vt:lpstr>
      <vt:lpstr>Remate em apoio</vt:lpstr>
      <vt:lpstr>Continuação: Remate em apoio</vt:lpstr>
      <vt:lpstr>Bloco</vt:lpstr>
      <vt:lpstr>Continuação: Bloco</vt:lpstr>
      <vt:lpstr>Exercícios de aprendizagem</vt:lpstr>
      <vt:lpstr>Apresentação do PowerPoint</vt:lpstr>
      <vt:lpstr>Apresentação do PowerPoint</vt:lpstr>
      <vt:lpstr>Antes e depois do jogar Voleibol</vt:lpstr>
      <vt:lpstr>Continuação: Antes e depois do jogar Voleibol</vt:lpstr>
      <vt:lpstr>Continuação: Antes e depois do jogar Voleibol</vt:lpstr>
      <vt:lpstr>Conclusão</vt:lpstr>
      <vt:lpstr>Bibliografia 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Gestos técnicos do voleibol</dc:title>
  <dc:creator>3599JorgeSimoes</dc:creator>
  <cp:lastModifiedBy>3877MarinaGomes</cp:lastModifiedBy>
  <cp:revision>43</cp:revision>
  <dcterms:created xsi:type="dcterms:W3CDTF">2014-11-19T11:22:45Z</dcterms:created>
  <dcterms:modified xsi:type="dcterms:W3CDTF">2014-12-18T11:52:11Z</dcterms:modified>
</cp:coreProperties>
</file>